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4"/>
  </p:notesMasterIdLst>
  <p:sldIdLst>
    <p:sldId id="256" r:id="rId2"/>
    <p:sldId id="494" r:id="rId3"/>
    <p:sldId id="368" r:id="rId4"/>
    <p:sldId id="366" r:id="rId5"/>
    <p:sldId id="819" r:id="rId6"/>
    <p:sldId id="794" r:id="rId7"/>
    <p:sldId id="811" r:id="rId8"/>
    <p:sldId id="812" r:id="rId9"/>
    <p:sldId id="814" r:id="rId10"/>
    <p:sldId id="815" r:id="rId11"/>
    <p:sldId id="813" r:id="rId12"/>
    <p:sldId id="816" r:id="rId13"/>
    <p:sldId id="817" r:id="rId14"/>
    <p:sldId id="818" r:id="rId15"/>
    <p:sldId id="820" r:id="rId16"/>
    <p:sldId id="821" r:id="rId17"/>
    <p:sldId id="822" r:id="rId18"/>
    <p:sldId id="823" r:id="rId19"/>
    <p:sldId id="835" r:id="rId20"/>
    <p:sldId id="836" r:id="rId21"/>
    <p:sldId id="824" r:id="rId22"/>
    <p:sldId id="825" r:id="rId23"/>
    <p:sldId id="826" r:id="rId24"/>
    <p:sldId id="787" r:id="rId25"/>
    <p:sldId id="829" r:id="rId26"/>
    <p:sldId id="827" r:id="rId27"/>
    <p:sldId id="830" r:id="rId28"/>
    <p:sldId id="834" r:id="rId29"/>
    <p:sldId id="786" r:id="rId30"/>
    <p:sldId id="761" r:id="rId31"/>
    <p:sldId id="837" r:id="rId32"/>
    <p:sldId id="495" r:id="rId33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D60093"/>
    <a:srgbClr val="006600"/>
    <a:srgbClr val="CC0066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7" autoAdjust="0"/>
    <p:restoredTop sz="93237" autoAdjust="0"/>
  </p:normalViewPr>
  <p:slideViewPr>
    <p:cSldViewPr snapToGrid="0" snapToObjects="1">
      <p:cViewPr>
        <p:scale>
          <a:sx n="75" d="100"/>
          <a:sy n="75" d="100"/>
        </p:scale>
        <p:origin x="-1080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2/18/2016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24174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CD87FDC-F33B-42CA-B0D5-BB2088678029}" type="datetime1">
              <a:rPr lang="en-US" altLang="en-US" smtClean="0"/>
              <a:t>2/18/2016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102AC0C-AAB7-4556-B321-32F18A07FB48}" type="datetime1">
              <a:rPr lang="en-US" altLang="en-US" smtClean="0"/>
              <a:t>2/18/2016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EA02DF-A48C-49ED-8C61-3398E80BA2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6067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54CC350-2337-42A5-A627-9A14F3818F8F}" type="datetime1">
              <a:rPr lang="en-US" altLang="en-US" smtClean="0"/>
              <a:t>2/18/2016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7949FC7-73B0-4847-87E9-496A4FA7CB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3117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1143000"/>
          </a:xfrm>
        </p:spPr>
        <p:txBody>
          <a:bodyPr anchor="t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229600" cy="4742531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1143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04BD59F-FD83-4DAA-B95A-B54969432AB9}" type="datetime1">
              <a:rPr lang="en-US" altLang="en-US" smtClean="0"/>
              <a:t>2/18/2016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941F977-4EA1-4AB5-B919-265903CFB00E}" type="datetime1">
              <a:rPr lang="en-US" altLang="en-US" smtClean="0"/>
              <a:t>2/18/2016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228E474-F0CE-4B50-96D0-7A630F4250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79E563F-8030-4701-9613-0361744EBF8E}" type="datetime1">
              <a:rPr lang="en-US" altLang="en-US" smtClean="0"/>
              <a:t>2/18/2016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0C9333B-4FC6-4CB9-95EF-E8A858B270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318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CFB6623-9AB7-4D55-9E01-E86212C66FE0}" type="datetime1">
              <a:rPr lang="en-US" altLang="en-US" smtClean="0"/>
              <a:t>2/18/2016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11DB4E0-B555-42CC-A941-D8C132C96A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8854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9FFB400-9DDE-42E2-BCA1-2936932D941E}" type="datetime1">
              <a:rPr lang="en-US" altLang="en-US" smtClean="0"/>
              <a:t>2/18/2016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45C8F0-2C97-459A-9B3E-BF7C81A8C1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5058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9B14062-4C28-4CAA-819B-7F05D3DE3090}" type="datetime1">
              <a:rPr lang="en-US" altLang="en-US" smtClean="0"/>
              <a:t>2/18/2016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236662E-FF7F-484D-B77C-BC786E3FCF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8486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6F51A3-837D-41D1-A6F1-EA234A763E78}" type="datetime1">
              <a:rPr lang="en-US" altLang="en-US" smtClean="0"/>
              <a:t>2/18/2016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D028E0-0710-41D8-86F3-ACD88DEA62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9775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CDAF465-6543-4E77-B168-2E9DEAE05F9F}" type="datetime1">
              <a:rPr lang="en-US" altLang="en-US" smtClean="0"/>
              <a:t>2/18/2016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213C820-1D5D-4BBC-897C-C681EA1028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7012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1588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52688"/>
            <a:ext cx="822960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Box 10"/>
          <p:cNvSpPr txBox="1">
            <a:spLocks noChangeArrowheads="1"/>
          </p:cNvSpPr>
          <p:nvPr userDrawn="1"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 smtClean="0"/>
              <a:t>CMSC202</a:t>
            </a:r>
            <a:br>
              <a:rPr lang="en-US" altLang="en-US" dirty="0" smtClean="0"/>
            </a:br>
            <a:r>
              <a:rPr lang="en-US" altLang="en-US" dirty="0" smtClean="0"/>
              <a:t> Computer Science II for Majors</a:t>
            </a: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4000" dirty="0" smtClean="0"/>
              <a:t>Lecture 07 – </a:t>
            </a:r>
            <a:br>
              <a:rPr lang="en-US" altLang="en-US" sz="4000" dirty="0" smtClean="0"/>
            </a:br>
            <a:r>
              <a:rPr lang="en-US" altLang="en-US"/>
              <a:t>Classes and Objects (</a:t>
            </a:r>
            <a:r>
              <a:rPr lang="en-US" altLang="en-US" dirty="0" smtClean="0"/>
              <a:t>Continued)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319337"/>
            <a:ext cx="6400800" cy="17526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/>
              <a:buNone/>
              <a:defRPr/>
            </a:pPr>
            <a:endParaRPr lang="en-US" dirty="0" smtClean="0">
              <a:ea typeface="+mn-ea"/>
            </a:endParaRP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Dr. Katherine Gibson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-12032" y="6524764"/>
            <a:ext cx="52337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Based on slides by Chris Marron at UMBC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Private Access </a:t>
            </a:r>
            <a:r>
              <a:rPr lang="en-US" dirty="0" smtClean="0"/>
              <a:t>Specifier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458200" cy="4742531"/>
          </a:xfrm>
        </p:spPr>
        <p:txBody>
          <a:bodyPr/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private</a:t>
            </a:r>
          </a:p>
          <a:p>
            <a:pPr lvl="1"/>
            <a:r>
              <a:rPr lang="en-US" sz="3200" dirty="0" smtClean="0"/>
              <a:t>Private member </a:t>
            </a:r>
            <a:r>
              <a:rPr lang="en-US" sz="3200" dirty="0"/>
              <a:t>variables and functions can </a:t>
            </a:r>
            <a:r>
              <a:rPr lang="en-US" sz="3200" u="sng" dirty="0"/>
              <a:t>only</a:t>
            </a:r>
            <a:r>
              <a:rPr lang="en-US" sz="3200" dirty="0"/>
              <a:t> be accessed by member functions of the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Date </a:t>
            </a:r>
            <a:r>
              <a:rPr lang="en-US" sz="3200" dirty="0" smtClean="0"/>
              <a:t>class</a:t>
            </a:r>
          </a:p>
          <a:p>
            <a:pPr lvl="1"/>
            <a:r>
              <a:rPr lang="en-US" sz="3200" dirty="0"/>
              <a:t>C</a:t>
            </a:r>
            <a:r>
              <a:rPr lang="en-US" sz="3200" dirty="0" smtClean="0"/>
              <a:t>annot </a:t>
            </a:r>
            <a:r>
              <a:rPr lang="en-US" sz="3200" dirty="0"/>
              <a:t>be accessed in 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sz="3200" dirty="0" smtClean="0"/>
              <a:t>, in other files, or by other functions</a:t>
            </a:r>
            <a:endParaRPr lang="en-US" sz="3200" dirty="0"/>
          </a:p>
          <a:p>
            <a:pPr lvl="3"/>
            <a:endParaRPr lang="en-US" dirty="0"/>
          </a:p>
          <a:p>
            <a:r>
              <a:rPr lang="en-US" dirty="0" smtClean="0"/>
              <a:t>If </a:t>
            </a:r>
            <a:r>
              <a:rPr lang="en-US" dirty="0"/>
              <a:t>not specified, members default to private</a:t>
            </a:r>
          </a:p>
          <a:p>
            <a:r>
              <a:rPr lang="en-US" dirty="0" smtClean="0"/>
              <a:t>Should </a:t>
            </a:r>
            <a:r>
              <a:rPr lang="en-US" dirty="0"/>
              <a:t>specify anyway – good coding </a:t>
            </a:r>
            <a:r>
              <a:rPr lang="en-US" dirty="0" smtClean="0"/>
              <a:t>practices!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95405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Protected Access Specifier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protected</a:t>
            </a:r>
          </a:p>
          <a:p>
            <a:pPr lvl="1"/>
            <a:r>
              <a:rPr lang="en-US" sz="3200" dirty="0" smtClean="0"/>
              <a:t>Protected </a:t>
            </a:r>
            <a:r>
              <a:rPr lang="en-US" sz="3200" dirty="0"/>
              <a:t>member variables and functions can only be accessed </a:t>
            </a:r>
            <a:r>
              <a:rPr lang="en-US" sz="3200" dirty="0" smtClean="0"/>
              <a:t>by:</a:t>
            </a:r>
          </a:p>
          <a:p>
            <a:pPr lvl="2"/>
            <a:r>
              <a:rPr lang="en-US" sz="2800" dirty="0" smtClean="0"/>
              <a:t>Member </a:t>
            </a:r>
            <a:r>
              <a:rPr lang="en-US" sz="2800" dirty="0"/>
              <a:t>functions of the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Date </a:t>
            </a:r>
            <a:r>
              <a:rPr lang="en-US" sz="2800" dirty="0" smtClean="0"/>
              <a:t>class</a:t>
            </a:r>
          </a:p>
          <a:p>
            <a:pPr lvl="2"/>
            <a:r>
              <a:rPr lang="en-US" sz="2800" dirty="0"/>
              <a:t>M</a:t>
            </a:r>
            <a:r>
              <a:rPr lang="en-US" sz="2800" dirty="0" smtClean="0"/>
              <a:t>ember </a:t>
            </a:r>
            <a:r>
              <a:rPr lang="en-US" sz="2800" dirty="0"/>
              <a:t>functions of any derived classes</a:t>
            </a:r>
          </a:p>
          <a:p>
            <a:endParaRPr lang="en-US" dirty="0" smtClean="0"/>
          </a:p>
          <a:p>
            <a:r>
              <a:rPr lang="en-US" dirty="0" smtClean="0"/>
              <a:t>(We’ll </a:t>
            </a:r>
            <a:r>
              <a:rPr lang="en-US" dirty="0"/>
              <a:t>cover </a:t>
            </a:r>
            <a:r>
              <a:rPr lang="en-US" dirty="0" smtClean="0"/>
              <a:t>this in detail </a:t>
            </a:r>
            <a:r>
              <a:rPr lang="en-US" dirty="0"/>
              <a:t>later)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8913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Access Specifiers for Date</a:t>
            </a:r>
            <a:r>
              <a:rPr lang="en-US" dirty="0"/>
              <a:t> Class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 fontAlgn="auto">
              <a:spcAft>
                <a:spcPts val="0"/>
              </a:spcAft>
              <a:buNone/>
              <a:defRPr/>
            </a:pPr>
            <a:r>
              <a:rPr lang="en-US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class </a:t>
            </a:r>
            <a:r>
              <a:rPr lang="en-US" b="1" dirty="0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Date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 fontAlgn="auto">
              <a:spcAft>
                <a:spcPts val="0"/>
              </a:spcAft>
              <a:buNone/>
              <a:defRPr/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???????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 fontAlgn="auto">
              <a:spcAft>
                <a:spcPts val="0"/>
              </a:spcAft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Output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pPr marL="457200" lvl="1" indent="0" fontAlgn="auto">
              <a:spcAft>
                <a:spcPts val="0"/>
              </a:spcAft>
              <a:buNone/>
              <a:defRPr/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???????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 fontAlgn="auto">
              <a:spcAft>
                <a:spcPts val="0"/>
              </a:spcAft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m_month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 fontAlgn="auto">
              <a:spcAft>
                <a:spcPts val="0"/>
              </a:spcAft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m_day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457200" lvl="1" indent="0" fontAlgn="auto">
              <a:spcAft>
                <a:spcPts val="0"/>
              </a:spcAft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m_year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457200" lvl="1" indent="0" fontAlgn="auto">
              <a:spcAft>
                <a:spcPts val="0"/>
              </a:spcAft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};</a:t>
            </a:r>
          </a:p>
          <a:p>
            <a:pPr lvl="1" fontAlgn="auto">
              <a:spcAft>
                <a:spcPts val="0"/>
              </a:spcAft>
              <a:defRPr/>
            </a:pPr>
            <a:endParaRPr lang="en-US" b="1" dirty="0"/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2570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Access Specifiers for Date Class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 fontAlgn="auto">
              <a:spcAft>
                <a:spcPts val="0"/>
              </a:spcAft>
              <a:buNone/>
              <a:defRPr/>
            </a:pPr>
            <a:r>
              <a:rPr lang="en-US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class </a:t>
            </a:r>
            <a:r>
              <a:rPr lang="en-US" b="1" dirty="0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Date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 fontAlgn="auto">
              <a:spcAft>
                <a:spcPts val="0"/>
              </a:spcAft>
              <a:buNone/>
              <a:defRPr/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public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 fontAlgn="auto">
              <a:spcAft>
                <a:spcPts val="0"/>
              </a:spcAft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Output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pPr marL="457200" lvl="1" indent="0" fontAlgn="auto">
              <a:spcAft>
                <a:spcPts val="0"/>
              </a:spcAft>
              <a:buNone/>
              <a:defRPr/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private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 fontAlgn="auto">
              <a:spcAft>
                <a:spcPts val="0"/>
              </a:spcAft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m_month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 fontAlgn="auto">
              <a:spcAft>
                <a:spcPts val="0"/>
              </a:spcAft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m_day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457200" lvl="1" indent="0" fontAlgn="auto">
              <a:spcAft>
                <a:spcPts val="0"/>
              </a:spcAft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m_year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457200" lvl="1" indent="0" fontAlgn="auto">
              <a:spcAft>
                <a:spcPts val="0"/>
              </a:spcAft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};</a:t>
            </a:r>
          </a:p>
          <a:p>
            <a:pPr lvl="1" fontAlgn="auto">
              <a:spcAft>
                <a:spcPts val="0"/>
              </a:spcAft>
              <a:defRPr/>
            </a:pPr>
            <a:endParaRPr lang="en-US" b="1" dirty="0"/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9043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Other Member Functions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736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Member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Now </a:t>
            </a:r>
            <a:r>
              <a:rPr lang="en-US" dirty="0"/>
              <a:t>that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m_month</a:t>
            </a:r>
            <a:r>
              <a:rPr lang="en-US" dirty="0"/>
              <a:t>,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m_day</a:t>
            </a:r>
            <a:r>
              <a:rPr lang="en-US" dirty="0"/>
              <a:t>, and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m_year</a:t>
            </a:r>
            <a:r>
              <a:rPr lang="en-US" dirty="0"/>
              <a:t> are private, how do we give them values, or retrieve those values?</a:t>
            </a:r>
          </a:p>
          <a:p>
            <a:pPr lvl="3"/>
            <a:endParaRPr lang="en-US" dirty="0"/>
          </a:p>
          <a:p>
            <a:r>
              <a:rPr lang="en-US" dirty="0" smtClean="0"/>
              <a:t>Write </a:t>
            </a:r>
            <a:r>
              <a:rPr lang="en-US" dirty="0"/>
              <a:t>public member functions to provide indirect, controlled access for the user</a:t>
            </a:r>
          </a:p>
          <a:p>
            <a:r>
              <a:rPr lang="en-US" dirty="0" smtClean="0"/>
              <a:t>Remember, there is an ideal:</a:t>
            </a:r>
          </a:p>
          <a:p>
            <a:pPr lvl="1"/>
            <a:r>
              <a:rPr lang="en-US" sz="3200" dirty="0" smtClean="0"/>
              <a:t>User only </a:t>
            </a:r>
            <a:r>
              <a:rPr lang="en-US" sz="3200" dirty="0"/>
              <a:t>knows interface (public functions) not implementation (private variables)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4109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Member Function 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</a:t>
            </a:r>
            <a:r>
              <a:rPr lang="en-US" dirty="0"/>
              <a:t>are many ways of classifying types, but </a:t>
            </a:r>
            <a:r>
              <a:rPr lang="en-US" dirty="0" smtClean="0"/>
              <a:t>here are the ones we’ll </a:t>
            </a:r>
            <a:r>
              <a:rPr lang="en-US" dirty="0"/>
              <a:t>use:</a:t>
            </a:r>
          </a:p>
          <a:p>
            <a:endParaRPr lang="en-US" dirty="0"/>
          </a:p>
          <a:p>
            <a:r>
              <a:rPr lang="en-US" dirty="0" smtClean="0"/>
              <a:t>Accessors		(“Getters”)</a:t>
            </a:r>
            <a:endParaRPr lang="en-US" dirty="0"/>
          </a:p>
          <a:p>
            <a:r>
              <a:rPr lang="en-US" dirty="0" smtClean="0"/>
              <a:t>Mutators		(“Setters”)</a:t>
            </a:r>
            <a:endParaRPr lang="en-US" dirty="0"/>
          </a:p>
          <a:p>
            <a:r>
              <a:rPr lang="en-US" dirty="0" smtClean="0"/>
              <a:t>Facilitators		(“Helpers”)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83903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Member Function: Accessors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521700" cy="4742531"/>
          </a:xfrm>
        </p:spPr>
        <p:txBody>
          <a:bodyPr/>
          <a:lstStyle/>
          <a:p>
            <a:r>
              <a:rPr lang="en-US" dirty="0" smtClean="0"/>
              <a:t>Name starts </a:t>
            </a:r>
            <a:r>
              <a:rPr lang="en-US" dirty="0"/>
              <a:t>with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Get</a:t>
            </a:r>
            <a:r>
              <a:rPr lang="en-US" dirty="0" smtClean="0">
                <a:latin typeface="+mj-lt"/>
                <a:cs typeface="Courier New" panose="02070309020205020404" pitchFamily="49" charset="0"/>
              </a:rPr>
              <a:t>, ends with member name</a:t>
            </a:r>
            <a:endParaRPr lang="en-US" dirty="0">
              <a:latin typeface="+mj-lt"/>
              <a:cs typeface="Courier New" panose="02070309020205020404" pitchFamily="49" charset="0"/>
            </a:endParaRPr>
          </a:p>
          <a:p>
            <a:r>
              <a:rPr lang="en-US" dirty="0" smtClean="0"/>
              <a:t>Allows </a:t>
            </a:r>
            <a:r>
              <a:rPr lang="en-US" dirty="0"/>
              <a:t>retrieval of private data members</a:t>
            </a:r>
          </a:p>
          <a:p>
            <a:pPr lvl="3"/>
            <a:endParaRPr lang="en-US" dirty="0"/>
          </a:p>
          <a:p>
            <a:r>
              <a:rPr lang="en-US" dirty="0" smtClean="0"/>
              <a:t>Examples</a:t>
            </a:r>
            <a:r>
              <a:rPr lang="en-US" dirty="0"/>
              <a:t>:</a:t>
            </a:r>
          </a:p>
          <a:p>
            <a:pPr marL="457200" lvl="1" indent="0">
              <a:buNone/>
            </a:pPr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GetMonth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pPr marL="457200" lvl="1" indent="0">
              <a:buNone/>
            </a:pPr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GetDay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pPr marL="457200" lvl="1" indent="0">
              <a:buNone/>
            </a:pPr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GetYear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Don’t generally take in arguments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41544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Member Function: Mutators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521700" cy="4742531"/>
          </a:xfrm>
        </p:spPr>
        <p:txBody>
          <a:bodyPr/>
          <a:lstStyle/>
          <a:p>
            <a:r>
              <a:rPr lang="en-US" dirty="0" smtClean="0"/>
              <a:t>Name starts </a:t>
            </a:r>
            <a:r>
              <a:rPr lang="en-US" dirty="0"/>
              <a:t>with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Set</a:t>
            </a:r>
            <a:r>
              <a:rPr lang="en-US" dirty="0" smtClean="0">
                <a:latin typeface="+mj-lt"/>
                <a:cs typeface="Courier New" panose="02070309020205020404" pitchFamily="49" charset="0"/>
              </a:rPr>
              <a:t>, ends with member name</a:t>
            </a:r>
            <a:endParaRPr lang="en-US" dirty="0">
              <a:latin typeface="+mj-lt"/>
              <a:cs typeface="Courier New" panose="02070309020205020404" pitchFamily="49" charset="0"/>
            </a:endParaRPr>
          </a:p>
          <a:p>
            <a:r>
              <a:rPr lang="en-US" dirty="0"/>
              <a:t>Allows </a:t>
            </a:r>
            <a:r>
              <a:rPr lang="en-US" i="1" dirty="0" smtClean="0"/>
              <a:t>controlled </a:t>
            </a:r>
            <a:r>
              <a:rPr lang="en-US" dirty="0" smtClean="0"/>
              <a:t>changing of the </a:t>
            </a:r>
            <a:r>
              <a:rPr lang="en-US" dirty="0"/>
              <a:t>value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of </a:t>
            </a:r>
            <a:r>
              <a:rPr lang="en-US" dirty="0"/>
              <a:t>a private data member</a:t>
            </a:r>
          </a:p>
          <a:p>
            <a:pPr lvl="3"/>
            <a:endParaRPr lang="en-US" dirty="0"/>
          </a:p>
          <a:p>
            <a:r>
              <a:rPr lang="en-US" dirty="0" smtClean="0"/>
              <a:t>Examples</a:t>
            </a:r>
            <a:r>
              <a:rPr lang="en-US" dirty="0"/>
              <a:t>:</a:t>
            </a:r>
          </a:p>
          <a:p>
            <a:pPr marL="457200" lvl="1" indent="0">
              <a:buNone/>
            </a:pP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void </a:t>
            </a:r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SetMonth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month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void </a:t>
            </a:r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SetDay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day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void </a:t>
            </a:r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SetYear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year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Don’t generally return anything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6927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Mutator for </a:t>
            </a:r>
            <a:r>
              <a:rPr lang="en-US" dirty="0" err="1" smtClean="0"/>
              <a:t>SetMonth</a:t>
            </a:r>
            <a:r>
              <a:rPr lang="en-US" dirty="0" smtClean="0"/>
              <a:t>()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would you design a good mutator for the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SetMonth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 member function?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void 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Date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::</a:t>
            </a:r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SetMonth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month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{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(month &gt;= 1 &amp;&amp; month &lt;= 12) {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m_month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month;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} 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m_month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1; }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6335713" y="4486741"/>
            <a:ext cx="1868488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smtClean="0">
                <a:solidFill>
                  <a:prstClr val="black"/>
                </a:solidFill>
                <a:latin typeface="Calibri"/>
                <a:ea typeface="+mn-ea"/>
                <a:cs typeface="Courier New" panose="02070309020205020404" pitchFamily="49" charset="0"/>
              </a:rPr>
              <a:t>what’s wrong with this function?</a:t>
            </a:r>
            <a:endParaRPr lang="en-US" sz="2400" dirty="0">
              <a:solidFill>
                <a:prstClr val="black"/>
              </a:solidFill>
              <a:latin typeface="Calibri"/>
              <a:ea typeface="+mn-ea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4209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/>
              <a:t>Object Oriented Programming</a:t>
            </a:r>
            <a:endParaRPr lang="en-US" sz="3600" dirty="0" smtClean="0"/>
          </a:p>
          <a:p>
            <a:pPr lvl="1"/>
            <a:r>
              <a:rPr lang="en-US" sz="2800" dirty="0" smtClean="0"/>
              <a:t>Versus Procedural Programming</a:t>
            </a:r>
            <a:endParaRPr lang="en-US" sz="2800" dirty="0" smtClean="0"/>
          </a:p>
          <a:p>
            <a:pPr lvl="3"/>
            <a:endParaRPr lang="en-US" dirty="0" smtClean="0"/>
          </a:p>
          <a:p>
            <a:r>
              <a:rPr lang="en-US" dirty="0" smtClean="0"/>
              <a:t>Classes</a:t>
            </a:r>
          </a:p>
          <a:p>
            <a:pPr lvl="1"/>
            <a:r>
              <a:rPr lang="en-US" sz="2800" dirty="0" smtClean="0"/>
              <a:t>Members</a:t>
            </a:r>
          </a:p>
          <a:p>
            <a:pPr lvl="2"/>
            <a:r>
              <a:rPr lang="en-US" sz="2800" dirty="0" smtClean="0"/>
              <a:t>Member variables</a:t>
            </a:r>
          </a:p>
          <a:p>
            <a:pPr lvl="2"/>
            <a:r>
              <a:rPr lang="en-US" sz="2800" dirty="0" smtClean="0"/>
              <a:t>Member functions (class methods)</a:t>
            </a:r>
            <a:endParaRPr lang="en-US" sz="2800" dirty="0" smtClean="0"/>
          </a:p>
          <a:p>
            <a:pPr lvl="4"/>
            <a:endParaRPr lang="en-US" dirty="0" smtClean="0"/>
          </a:p>
          <a:p>
            <a:r>
              <a:rPr lang="en-US" sz="3600" dirty="0" smtClean="0"/>
              <a:t>Livecoding: Rectangle class</a:t>
            </a:r>
            <a:endParaRPr lang="en-US" sz="3600" dirty="0" smtClean="0"/>
          </a:p>
          <a:p>
            <a:pPr lvl="1"/>
            <a:endParaRPr lang="en-US" sz="3200" dirty="0" smtClean="0"/>
          </a:p>
          <a:p>
            <a:pPr lvl="1"/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6213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Better Mutator for </a:t>
            </a:r>
            <a:r>
              <a:rPr lang="en-US" dirty="0" err="1" smtClean="0"/>
              <a:t>SetMonth</a:t>
            </a:r>
            <a:r>
              <a:rPr lang="en-US" dirty="0" smtClean="0"/>
              <a:t>()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version of the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SetMonth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 member function doesn’t use magic numbers!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void 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Date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::</a:t>
            </a:r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SetMonth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month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{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(month &gt;= MIN_MONTH &amp;&amp;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month &lt;= MAX_MONTH) {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m_month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month;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} </a:t>
            </a:r>
            <a:r>
              <a:rPr lang="en-US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m_month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DEFAULT_MONTH; }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7155657" y="3470741"/>
            <a:ext cx="1868488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smtClean="0">
                <a:solidFill>
                  <a:prstClr val="black"/>
                </a:solidFill>
                <a:latin typeface="Calibri"/>
                <a:ea typeface="+mn-ea"/>
                <a:cs typeface="Courier New" panose="02070309020205020404" pitchFamily="49" charset="0"/>
              </a:rPr>
              <a:t>in what file would you store these constants?</a:t>
            </a:r>
            <a:endParaRPr lang="en-US" sz="2400" dirty="0">
              <a:solidFill>
                <a:prstClr val="black"/>
              </a:solidFill>
              <a:latin typeface="Calibri"/>
              <a:ea typeface="+mn-ea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7090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Member Function: Facilitators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521700" cy="4742531"/>
          </a:xfrm>
        </p:spPr>
        <p:txBody>
          <a:bodyPr/>
          <a:lstStyle/>
          <a:p>
            <a:r>
              <a:rPr lang="en-US" dirty="0" smtClean="0"/>
              <a:t>Provide </a:t>
            </a:r>
            <a:r>
              <a:rPr lang="en-US" dirty="0"/>
              <a:t>support for the </a:t>
            </a:r>
            <a:r>
              <a:rPr lang="en-US" dirty="0" smtClean="0"/>
              <a:t>class’s operations</a:t>
            </a:r>
            <a:endParaRPr lang="en-US" dirty="0"/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public</a:t>
            </a:r>
            <a:r>
              <a:rPr lang="en-US" dirty="0"/>
              <a:t> if generally called outside function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private</a:t>
            </a:r>
            <a:r>
              <a:rPr lang="en-US" dirty="0"/>
              <a:t>/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protected</a:t>
            </a:r>
            <a:r>
              <a:rPr lang="en-US" dirty="0"/>
              <a:t> if only called by member functions</a:t>
            </a:r>
          </a:p>
          <a:p>
            <a:pPr lvl="3"/>
            <a:endParaRPr lang="en-US" dirty="0"/>
          </a:p>
          <a:p>
            <a:r>
              <a:rPr lang="en-US" dirty="0" smtClean="0"/>
              <a:t>Examples</a:t>
            </a:r>
            <a:r>
              <a:rPr lang="en-US" dirty="0"/>
              <a:t>:</a:t>
            </a:r>
          </a:p>
          <a:p>
            <a:pPr marL="457200" lvl="1" indent="0">
              <a:buNone/>
            </a:pP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void </a:t>
            </a:r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OutputMonth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();		   	(public)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void </a:t>
            </a:r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IncrementDate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();			(private)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9508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Date with Specifiers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class </a:t>
            </a:r>
            <a:r>
              <a:rPr lang="en-US" sz="2000" b="1" dirty="0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Date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public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Output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GetMonth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pPr marL="457200" lvl="1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GetDay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pPr marL="457200" lvl="1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GetYear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pPr marL="457200" lvl="1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void </a:t>
            </a:r>
            <a:r>
              <a:rPr lang="en-US" sz="20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SetMonth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month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SetDay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day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SetYear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year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private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m_month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457200" lvl="1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m_day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457200" lvl="1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m_year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457200" lvl="1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};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/>
          </a:p>
          <a:p>
            <a:pPr marL="457200" lvl="1" indent="0">
              <a:buNone/>
            </a:pPr>
            <a:endParaRPr lang="en-US" sz="2000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256212" y="2924641"/>
            <a:ext cx="2706687" cy="2308324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prstClr val="black"/>
                </a:solidFill>
                <a:latin typeface="Calibri"/>
                <a:ea typeface="+mn-ea"/>
                <a:cs typeface="Courier New" panose="02070309020205020404" pitchFamily="49" charset="0"/>
              </a:rPr>
              <a:t>for the sake of brevity, we’ll 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ea typeface="+mn-ea"/>
                <a:cs typeface="Courier New" panose="02070309020205020404" pitchFamily="49" charset="0"/>
              </a:rPr>
              <a:t>generally leave </a:t>
            </a:r>
            <a:r>
              <a:rPr lang="en-US" sz="2400" dirty="0">
                <a:solidFill>
                  <a:prstClr val="black"/>
                </a:solidFill>
                <a:latin typeface="Calibri"/>
                <a:ea typeface="+mn-ea"/>
                <a:cs typeface="Courier New" panose="02070309020205020404" pitchFamily="49" charset="0"/>
              </a:rPr>
              <a:t>out the 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ea typeface="+mn-ea"/>
                <a:cs typeface="Courier New" panose="02070309020205020404" pitchFamily="49" charset="0"/>
              </a:rPr>
              <a:t>accessors </a:t>
            </a:r>
            <a:r>
              <a:rPr lang="en-US" sz="2400" dirty="0">
                <a:solidFill>
                  <a:prstClr val="black"/>
                </a:solidFill>
                <a:latin typeface="Calibri"/>
                <a:ea typeface="+mn-ea"/>
                <a:cs typeface="Courier New" panose="02070309020205020404" pitchFamily="49" charset="0"/>
              </a:rPr>
              <a:t>and 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ea typeface="+mn-ea"/>
                <a:cs typeface="Courier New" panose="02070309020205020404" pitchFamily="49" charset="0"/>
              </a:rPr>
              <a:t>mutators when showing examples</a:t>
            </a:r>
            <a:endParaRPr lang="en-US" sz="2400" dirty="0">
              <a:solidFill>
                <a:prstClr val="black"/>
              </a:solidFill>
              <a:latin typeface="Calibri"/>
              <a:ea typeface="+mn-ea"/>
              <a:cs typeface="Courier New" panose="02070309020205020404" pitchFamily="49" charset="0"/>
            </a:endParaRPr>
          </a:p>
        </p:txBody>
      </p:sp>
      <p:sp>
        <p:nvSpPr>
          <p:cNvPr id="6" name="Right Brace 5"/>
          <p:cNvSpPr/>
          <p:nvPr/>
        </p:nvSpPr>
        <p:spPr>
          <a:xfrm>
            <a:off x="4800600" y="2352675"/>
            <a:ext cx="455613" cy="1838325"/>
          </a:xfrm>
          <a:prstGeom prst="rightBrace">
            <a:avLst>
              <a:gd name="adj1" fmla="val 23046"/>
              <a:gd name="adj2" fmla="val 49295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122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Constructors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932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Constructors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585200" cy="4742531"/>
          </a:xfrm>
        </p:spPr>
        <p:txBody>
          <a:bodyPr/>
          <a:lstStyle/>
          <a:p>
            <a:r>
              <a:rPr lang="en-US" sz="2800" dirty="0"/>
              <a:t>Special </a:t>
            </a:r>
            <a:r>
              <a:rPr lang="en-US" sz="2800" dirty="0" smtClean="0"/>
              <a:t>methods </a:t>
            </a:r>
            <a:r>
              <a:rPr lang="en-US" sz="2800" dirty="0"/>
              <a:t>that “build” (construct) an object</a:t>
            </a:r>
          </a:p>
          <a:p>
            <a:pPr lvl="1"/>
            <a:r>
              <a:rPr lang="en-US" dirty="0"/>
              <a:t>Supply default values</a:t>
            </a:r>
          </a:p>
          <a:p>
            <a:pPr lvl="1"/>
            <a:r>
              <a:rPr lang="en-US" dirty="0"/>
              <a:t>Initialize an object</a:t>
            </a:r>
          </a:p>
          <a:p>
            <a:endParaRPr lang="en-US" dirty="0" smtClean="0"/>
          </a:p>
          <a:p>
            <a:pPr eaLnBrk="1" hangingPunct="1"/>
            <a:r>
              <a:rPr lang="en-US" altLang="en-US" dirty="0" smtClean="0"/>
              <a:t>Automatically </a:t>
            </a:r>
            <a:r>
              <a:rPr lang="en-US" altLang="en-US" dirty="0"/>
              <a:t>called when an object is created</a:t>
            </a:r>
          </a:p>
          <a:p>
            <a:pPr lvl="1" eaLnBrk="1" hangingPunct="1"/>
            <a:r>
              <a:rPr lang="en-US" altLang="en-US" dirty="0"/>
              <a:t>implicit:	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Date today;</a:t>
            </a:r>
          </a:p>
          <a:p>
            <a:pPr lvl="1" eaLnBrk="1" hangingPunct="1"/>
            <a:r>
              <a:rPr lang="en-US" altLang="en-US" dirty="0"/>
              <a:t>explicit:	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Date today(7, 28, 1914);</a:t>
            </a:r>
            <a:endParaRPr lang="en-US" alt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2278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Constructor Syntax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534400" cy="4742531"/>
          </a:xfrm>
        </p:spPr>
        <p:txBody>
          <a:bodyPr/>
          <a:lstStyle/>
          <a:p>
            <a:r>
              <a:rPr lang="en-US" dirty="0"/>
              <a:t>Syntax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For prototype:</a:t>
            </a:r>
            <a:endParaRPr lang="en-US" dirty="0"/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ClassName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  <a:endParaRPr lang="en-US" dirty="0"/>
          </a:p>
          <a:p>
            <a:pPr lvl="1"/>
            <a:r>
              <a:rPr lang="en-US" dirty="0"/>
              <a:t>For </a:t>
            </a:r>
            <a:r>
              <a:rPr lang="en-US" dirty="0" smtClean="0"/>
              <a:t>definition: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ClassName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::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ClassName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{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/* code */ }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Notice </a:t>
            </a:r>
            <a:r>
              <a:rPr lang="en-US" dirty="0"/>
              <a:t>that...</a:t>
            </a:r>
          </a:p>
          <a:p>
            <a:pPr lvl="1"/>
            <a:r>
              <a:rPr lang="en-US" dirty="0"/>
              <a:t>There is no return type</a:t>
            </a:r>
          </a:p>
          <a:p>
            <a:pPr lvl="1"/>
            <a:r>
              <a:rPr lang="en-US" dirty="0"/>
              <a:t>Same name as class!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8602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Constructor Definition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57300"/>
            <a:ext cx="8483600" cy="4868863"/>
          </a:xfrm>
        </p:spPr>
        <p:txBody>
          <a:bodyPr/>
          <a:lstStyle/>
          <a:p>
            <a:pPr marL="457200" lvl="1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Date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::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Date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month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day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</a:p>
          <a:p>
            <a:pPr marL="457200" lvl="1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 </a:t>
            </a:r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year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457200" lvl="1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m_month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month;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m_day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day;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m_year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year;</a:t>
            </a:r>
          </a:p>
          <a:p>
            <a:pPr marL="457200" lvl="1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What is missing from this constructor?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smtClean="0"/>
              <a:t>Technically, nothing -- but...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smtClean="0"/>
              <a:t>Validation of the information being passed in!</a:t>
            </a:r>
            <a:endParaRPr lang="en-US" sz="320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  <a:p>
            <a:pPr marL="457200" lvl="1" indent="0">
              <a:spcBef>
                <a:spcPts val="0"/>
              </a:spcBef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43387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Better Constructor Definition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0900"/>
            <a:ext cx="8229600" cy="5275263"/>
          </a:xfrm>
        </p:spPr>
        <p:txBody>
          <a:bodyPr/>
          <a:lstStyle/>
          <a:p>
            <a:pPr marL="457200" lvl="1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Date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::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Date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month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day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b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year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457200" lvl="1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(m &gt; 0 &amp;&amp; m &lt;= 12) {</a:t>
            </a:r>
            <a:b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m_month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month;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457200" lvl="1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{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m_month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1; }</a:t>
            </a:r>
          </a:p>
          <a:p>
            <a:pPr marL="457200" lvl="1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(d &gt; 0 &amp;&amp; d &lt;= 31) {</a:t>
            </a:r>
          </a:p>
          <a:p>
            <a:pPr marL="457200" lvl="1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m_day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day;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457200" lvl="1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{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m_day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1; }</a:t>
            </a:r>
          </a:p>
          <a:p>
            <a:pPr marL="457200" lvl="1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(y &gt; 0 &amp;&amp; y &lt;= 2100) {</a:t>
            </a:r>
          </a:p>
          <a:p>
            <a:pPr marL="457200" lvl="1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m_year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year;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457200" lvl="1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{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m_year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1; }</a:t>
            </a:r>
          </a:p>
          <a:p>
            <a:pPr marL="457200" lvl="1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  <a:p>
            <a:pPr marL="457200" lvl="1" indent="0">
              <a:spcBef>
                <a:spcPts val="0"/>
              </a:spcBef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7010400" y="2133600"/>
            <a:ext cx="1828800" cy="120015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latin typeface="+mj-lt"/>
                <a:cs typeface="Courier New" panose="02070309020205020404" pitchFamily="49" charset="0"/>
              </a:rPr>
              <a:t>is this the best way to handle this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10400" y="3803650"/>
            <a:ext cx="1828800" cy="120015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latin typeface="+mj-lt"/>
                <a:cs typeface="Courier New" panose="02070309020205020404" pitchFamily="49" charset="0"/>
              </a:rPr>
              <a:t>what might be a better solution?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8891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Best Constructor Definition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57300"/>
            <a:ext cx="8483600" cy="4868863"/>
          </a:xfrm>
        </p:spPr>
        <p:txBody>
          <a:bodyPr/>
          <a:lstStyle/>
          <a:p>
            <a:pPr marL="457200" lvl="1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Date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::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Date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month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day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</a:p>
          <a:p>
            <a:pPr marL="457200" lvl="1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 </a:t>
            </a:r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year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457200" lvl="1" indent="0" fontAlgn="auto">
              <a:spcAft>
                <a:spcPts val="0"/>
              </a:spcAft>
              <a:buNone/>
              <a:defRPr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SetMonth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(month);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 fontAlgn="auto">
              <a:spcAft>
                <a:spcPts val="0"/>
              </a:spcAft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SetDay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(day);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 fontAlgn="auto">
              <a:spcAft>
                <a:spcPts val="0"/>
              </a:spcAft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SetYear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(year);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This allows us to reuse already written code</a:t>
            </a:r>
            <a:endParaRPr lang="en-US" sz="320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  <a:p>
            <a:pPr marL="457200" lvl="1" indent="0">
              <a:spcBef>
                <a:spcPts val="0"/>
              </a:spcBef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00320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 for…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  <p:sp>
        <p:nvSpPr>
          <p:cNvPr id="5" name="Rectangle 4"/>
          <p:cNvSpPr/>
          <p:nvPr/>
        </p:nvSpPr>
        <p:spPr>
          <a:xfrm>
            <a:off x="521143" y="2644170"/>
            <a:ext cx="810171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LIVECODING!!!</a:t>
            </a:r>
            <a:endParaRPr lang="en-US" sz="9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79762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53" presetClass="exit" presetSubtype="32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53" presetClass="entr" presetSubtype="16" fill="hold" grpId="3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53" presetClass="exit" presetSubtype="32" fill="hold" grpId="4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53" presetClass="entr" presetSubtype="16" fill="hold" grpId="5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34" presetClass="emph" presetSubtype="0" fill="hold" grpId="6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5" grpId="2"/>
      <p:bldP spid="5" grpId="3"/>
      <p:bldP spid="5" grpId="4"/>
      <p:bldP spid="5" grpId="5"/>
      <p:bldP spid="5" grpId="6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196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Livecoding Exercise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Update our </a:t>
            </a:r>
            <a:r>
              <a:rPr lang="en-US" dirty="0" smtClean="0"/>
              <a:t>Rectangle class with</a:t>
            </a:r>
          </a:p>
          <a:p>
            <a:pPr lvl="1"/>
            <a:r>
              <a:rPr lang="en-US" dirty="0" smtClean="0"/>
              <a:t>Constructor</a:t>
            </a:r>
          </a:p>
          <a:p>
            <a:pPr lvl="1"/>
            <a:r>
              <a:rPr lang="en-US" dirty="0" smtClean="0"/>
              <a:t>Accessors and Mutators</a:t>
            </a:r>
            <a:endParaRPr lang="en-US" dirty="0" smtClean="0"/>
          </a:p>
          <a:p>
            <a:pPr lvl="1"/>
            <a:r>
              <a:rPr lang="en-US" dirty="0" smtClean="0"/>
              <a:t>Class methods to:</a:t>
            </a:r>
          </a:p>
          <a:p>
            <a:pPr lvl="2"/>
            <a:r>
              <a:rPr lang="en-US" dirty="0" smtClean="0"/>
              <a:t>Calculate area</a:t>
            </a:r>
          </a:p>
          <a:p>
            <a:pPr lvl="2"/>
            <a:r>
              <a:rPr lang="en-US" dirty="0" smtClean="0"/>
              <a:t>Calculate perimeter</a:t>
            </a:r>
          </a:p>
          <a:p>
            <a:pPr lvl="2"/>
            <a:r>
              <a:rPr lang="en-US" dirty="0" smtClean="0"/>
              <a:t>Check if it’s Square</a:t>
            </a:r>
          </a:p>
          <a:p>
            <a:pPr lvl="2"/>
            <a:r>
              <a:rPr lang="en-US" dirty="0" smtClean="0"/>
              <a:t>Print the rectangle’s dimensions</a:t>
            </a:r>
          </a:p>
          <a:p>
            <a:r>
              <a:rPr lang="en-US" dirty="0" smtClean="0"/>
              <a:t>Create a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 function and use it!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7976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Designing a Class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9400" y="1155032"/>
            <a:ext cx="8724900" cy="4742531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sz="2800" dirty="0"/>
              <a:t>Ask yourself:</a:t>
            </a:r>
          </a:p>
          <a:p>
            <a:pPr lvl="1">
              <a:spcBef>
                <a:spcPts val="0"/>
              </a:spcBef>
            </a:pPr>
            <a:r>
              <a:rPr lang="en-US" sz="2400" dirty="0"/>
              <a:t>What properties must each object have?</a:t>
            </a:r>
          </a:p>
          <a:p>
            <a:pPr lvl="2">
              <a:spcBef>
                <a:spcPts val="0"/>
              </a:spcBef>
            </a:pPr>
            <a:r>
              <a:rPr lang="en-US" sz="2000" dirty="0"/>
              <a:t>What data-types should each of these be?</a:t>
            </a:r>
          </a:p>
          <a:p>
            <a:pPr lvl="2">
              <a:spcBef>
                <a:spcPts val="0"/>
              </a:spcBef>
            </a:pPr>
            <a:r>
              <a:rPr lang="en-US" sz="2000" dirty="0"/>
              <a:t>Which should be private? Which should be public?</a:t>
            </a:r>
          </a:p>
          <a:p>
            <a:pPr lvl="1">
              <a:spcBef>
                <a:spcPts val="0"/>
              </a:spcBef>
            </a:pPr>
            <a:r>
              <a:rPr lang="en-US" sz="2400" dirty="0"/>
              <a:t>What operations must each object have?</a:t>
            </a:r>
          </a:p>
          <a:p>
            <a:pPr lvl="2">
              <a:spcBef>
                <a:spcPts val="0"/>
              </a:spcBef>
            </a:pPr>
            <a:r>
              <a:rPr lang="en-US" sz="2000" dirty="0"/>
              <a:t>What accessors, mutators, facilitators?</a:t>
            </a:r>
          </a:p>
          <a:p>
            <a:pPr lvl="3">
              <a:spcBef>
                <a:spcPts val="0"/>
              </a:spcBef>
            </a:pPr>
            <a:r>
              <a:rPr lang="en-US" sz="1800" dirty="0"/>
              <a:t>What parameters must each of these have?</a:t>
            </a:r>
          </a:p>
          <a:p>
            <a:pPr lvl="4">
              <a:spcBef>
                <a:spcPts val="0"/>
              </a:spcBef>
            </a:pPr>
            <a:r>
              <a:rPr lang="en-US" sz="1800" dirty="0" err="1"/>
              <a:t>Const</a:t>
            </a:r>
            <a:r>
              <a:rPr lang="en-US" sz="1800" dirty="0"/>
              <a:t>, by-value, by-reference, default?</a:t>
            </a:r>
          </a:p>
          <a:p>
            <a:pPr lvl="3">
              <a:spcBef>
                <a:spcPts val="0"/>
              </a:spcBef>
            </a:pPr>
            <a:r>
              <a:rPr lang="en-US" sz="1800" dirty="0"/>
              <a:t>What return value should each of these have?</a:t>
            </a:r>
          </a:p>
          <a:p>
            <a:pPr lvl="4">
              <a:spcBef>
                <a:spcPts val="0"/>
              </a:spcBef>
            </a:pPr>
            <a:r>
              <a:rPr lang="en-US" sz="1800" dirty="0" err="1"/>
              <a:t>Const</a:t>
            </a:r>
            <a:r>
              <a:rPr lang="en-US" sz="1800" dirty="0"/>
              <a:t>, by-value, by-reference?</a:t>
            </a:r>
          </a:p>
          <a:p>
            <a:pPr lvl="2">
              <a:spcBef>
                <a:spcPts val="0"/>
              </a:spcBef>
            </a:pPr>
            <a:r>
              <a:rPr lang="en-US" sz="2000" dirty="0"/>
              <a:t>Which should be private? Which should be public?</a:t>
            </a:r>
          </a:p>
          <a:p>
            <a:pPr>
              <a:spcBef>
                <a:spcPts val="0"/>
              </a:spcBef>
            </a:pPr>
            <a:r>
              <a:rPr lang="en-US" sz="2800" dirty="0"/>
              <a:t>Rules of thumb:</a:t>
            </a:r>
          </a:p>
          <a:p>
            <a:pPr lvl="1">
              <a:spcBef>
                <a:spcPts val="0"/>
              </a:spcBef>
            </a:pPr>
            <a:r>
              <a:rPr lang="en-US" sz="2400" dirty="0"/>
              <a:t>Data should be private (usually)</a:t>
            </a:r>
          </a:p>
          <a:p>
            <a:pPr lvl="1">
              <a:spcBef>
                <a:spcPts val="0"/>
              </a:spcBef>
            </a:pPr>
            <a:r>
              <a:rPr lang="en-US" sz="2400" dirty="0"/>
              <a:t>Operations should be public (usually)</a:t>
            </a:r>
          </a:p>
          <a:p>
            <a:pPr lvl="1">
              <a:spcBef>
                <a:spcPts val="0"/>
              </a:spcBef>
            </a:pPr>
            <a:r>
              <a:rPr lang="en-US" sz="2400" dirty="0"/>
              <a:t>At least 1 mutator and 1 accessor per data member (usually)</a:t>
            </a:r>
          </a:p>
          <a:p>
            <a:pPr>
              <a:spcBef>
                <a:spcPts val="0"/>
              </a:spcBef>
            </a:pP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52479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/>
              <a:t>Project 1 has been released</a:t>
            </a:r>
          </a:p>
          <a:p>
            <a:r>
              <a:rPr lang="en-US" dirty="0" smtClean="0"/>
              <a:t>Found on Professor’s Marron website</a:t>
            </a:r>
          </a:p>
          <a:p>
            <a:r>
              <a:rPr lang="en-US" dirty="0" smtClean="0"/>
              <a:t>Due by 9:00 PM on February 23rd</a:t>
            </a:r>
          </a:p>
          <a:p>
            <a:r>
              <a:rPr lang="en-US" dirty="0" smtClean="0"/>
              <a:t>Get started on it now!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Make sure to read and follow the </a:t>
            </a:r>
            <a:br>
              <a:rPr lang="en-US" dirty="0" smtClean="0">
                <a:solidFill>
                  <a:srgbClr val="C00000"/>
                </a:solidFill>
              </a:rPr>
            </a:br>
            <a:r>
              <a:rPr lang="en-US" b="1" dirty="0" smtClean="0">
                <a:solidFill>
                  <a:srgbClr val="C00000"/>
                </a:solidFill>
              </a:rPr>
              <a:t>coding standards </a:t>
            </a:r>
            <a:r>
              <a:rPr lang="en-US" dirty="0" smtClean="0">
                <a:solidFill>
                  <a:srgbClr val="C00000"/>
                </a:solidFill>
              </a:rPr>
              <a:t>for this course!</a:t>
            </a:r>
            <a:endParaRPr lang="en-US" dirty="0">
              <a:solidFill>
                <a:srgbClr val="C00000"/>
              </a:solidFill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Next time: </a:t>
            </a:r>
            <a:r>
              <a:rPr lang="en-US" dirty="0" smtClean="0"/>
              <a:t>Wrap Up and Review for Exa</a:t>
            </a:r>
            <a:r>
              <a:rPr lang="en-US" dirty="0" smtClean="0"/>
              <a:t>m 1!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8877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understand more about classes in C++</a:t>
            </a:r>
          </a:p>
          <a:p>
            <a:pPr lvl="1"/>
            <a:r>
              <a:rPr lang="en-US" dirty="0"/>
              <a:t>Learn the uses for access modifiers</a:t>
            </a:r>
          </a:p>
          <a:p>
            <a:pPr lvl="1"/>
            <a:r>
              <a:rPr lang="en-US" dirty="0" smtClean="0"/>
              <a:t>Discuss more types of methods</a:t>
            </a:r>
          </a:p>
          <a:p>
            <a:pPr lvl="2"/>
            <a:r>
              <a:rPr lang="en-US" sz="2800" dirty="0" smtClean="0"/>
              <a:t>Accessors</a:t>
            </a:r>
          </a:p>
          <a:p>
            <a:pPr lvl="2"/>
            <a:r>
              <a:rPr lang="en-US" sz="2800" dirty="0" smtClean="0"/>
              <a:t>Mutators</a:t>
            </a:r>
          </a:p>
          <a:p>
            <a:pPr lvl="2"/>
            <a:r>
              <a:rPr lang="en-US" sz="2800" dirty="0" smtClean="0"/>
              <a:t>Facilitators</a:t>
            </a:r>
          </a:p>
          <a:p>
            <a:pPr lvl="2"/>
            <a:r>
              <a:rPr lang="en-US" sz="2800" dirty="0" smtClean="0"/>
              <a:t>Constructors</a:t>
            </a:r>
            <a:endParaRPr lang="en-US" sz="2800" dirty="0"/>
          </a:p>
          <a:p>
            <a:pPr lvl="1"/>
            <a:r>
              <a:rPr lang="en-US" dirty="0" smtClean="0"/>
              <a:t>Overloading class methods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18100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Class Access Specifiers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943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Access Specifiers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our definition for the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DayOfYear</a:t>
            </a:r>
            <a:r>
              <a:rPr lang="en-US" dirty="0" smtClean="0"/>
              <a:t> class, everything was public</a:t>
            </a:r>
          </a:p>
          <a:p>
            <a:pPr lvl="1"/>
            <a:r>
              <a:rPr lang="en-US" sz="3200" dirty="0" smtClean="0"/>
              <a:t>This is </a:t>
            </a:r>
            <a:r>
              <a:rPr lang="en-US" sz="3200" u="sng" dirty="0" smtClean="0"/>
              <a:t>not</a:t>
            </a:r>
            <a:r>
              <a:rPr lang="en-US" sz="3200" dirty="0" smtClean="0"/>
              <a:t> good practice!</a:t>
            </a:r>
          </a:p>
          <a:p>
            <a:pPr lvl="3"/>
            <a:endParaRPr lang="en-US" dirty="0"/>
          </a:p>
          <a:p>
            <a:r>
              <a:rPr lang="en-US" dirty="0" smtClean="0"/>
              <a:t>Why?</a:t>
            </a:r>
          </a:p>
          <a:p>
            <a:pPr lvl="1"/>
            <a:r>
              <a:rPr lang="en-US" dirty="0" smtClean="0"/>
              <a:t>Encapsulation!  We don’t want the end user to have direct access to the data</a:t>
            </a:r>
          </a:p>
          <a:p>
            <a:pPr lvl="1"/>
            <a:r>
              <a:rPr lang="en-US" dirty="0" smtClean="0"/>
              <a:t>Why?</a:t>
            </a:r>
          </a:p>
          <a:p>
            <a:pPr lvl="2"/>
            <a:r>
              <a:rPr lang="en-US" sz="2800" dirty="0" smtClean="0"/>
              <a:t>May set variables to invalid values</a:t>
            </a:r>
          </a:p>
          <a:p>
            <a:pPr lvl="2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61966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Access Specifier 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</a:t>
            </a:r>
            <a:r>
              <a:rPr lang="en-US" dirty="0"/>
              <a:t>have three different options for </a:t>
            </a:r>
            <a:br>
              <a:rPr lang="en-US" dirty="0"/>
            </a:br>
            <a:r>
              <a:rPr lang="en-US" dirty="0"/>
              <a:t>access specifiers, each with their own role:</a:t>
            </a:r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public</a:t>
            </a:r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private</a:t>
            </a:r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protected</a:t>
            </a:r>
          </a:p>
          <a:p>
            <a:endParaRPr lang="en-US" dirty="0"/>
          </a:p>
          <a:p>
            <a:r>
              <a:rPr lang="en-US" dirty="0" smtClean="0"/>
              <a:t>Used to specify </a:t>
            </a:r>
            <a:r>
              <a:rPr lang="en-US" dirty="0"/>
              <a:t>access for </a:t>
            </a:r>
            <a:r>
              <a:rPr lang="en-US" dirty="0" smtClean="0"/>
              <a:t>member variables and functions </a:t>
            </a:r>
            <a:r>
              <a:rPr lang="en-US" u="sng" dirty="0" smtClean="0"/>
              <a:t>inside</a:t>
            </a:r>
            <a:r>
              <a:rPr lang="en-US" dirty="0" smtClean="0"/>
              <a:t> </a:t>
            </a:r>
            <a:r>
              <a:rPr lang="en-US" dirty="0"/>
              <a:t>the class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80182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Toy Syntax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 fontAlgn="auto">
              <a:spcAft>
                <a:spcPts val="0"/>
              </a:spcAft>
              <a:buNone/>
              <a:defRPr/>
            </a:pP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  <a:r>
              <a:rPr lang="en-US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Date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 fontAlgn="auto">
              <a:spcAft>
                <a:spcPts val="0"/>
              </a:spcAft>
              <a:buNone/>
              <a:defRPr/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public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 fontAlgn="auto">
              <a:spcAft>
                <a:spcPts val="0"/>
              </a:spcAft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m_month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457200" lvl="1" indent="0" fontAlgn="auto">
              <a:spcAft>
                <a:spcPts val="0"/>
              </a:spcAft>
              <a:buNone/>
              <a:defRPr/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private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 fontAlgn="auto">
              <a:spcAft>
                <a:spcPts val="0"/>
              </a:spcAft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m_day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457200" lvl="1" indent="0" fontAlgn="auto">
              <a:spcAft>
                <a:spcPts val="0"/>
              </a:spcAft>
              <a:buNone/>
              <a:defRPr/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protected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 fontAlgn="auto">
              <a:spcAft>
                <a:spcPts val="0"/>
              </a:spcAft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m_year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457200" lvl="1" indent="0" fontAlgn="auto">
              <a:spcAft>
                <a:spcPts val="0"/>
              </a:spcAft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};</a:t>
            </a:r>
          </a:p>
          <a:p>
            <a:pPr lvl="1" fontAlgn="auto">
              <a:spcAft>
                <a:spcPts val="0"/>
              </a:spcAft>
              <a:defRPr/>
            </a:pPr>
            <a:endParaRPr lang="en-US" b="1" dirty="0"/>
          </a:p>
          <a:p>
            <a:pPr marL="457200" lvl="1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8165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Public Access Specifier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public</a:t>
            </a:r>
          </a:p>
          <a:p>
            <a:pPr lvl="1"/>
            <a:r>
              <a:rPr lang="en-US" sz="3200" dirty="0" smtClean="0"/>
              <a:t>Anything </a:t>
            </a:r>
            <a:r>
              <a:rPr lang="en-US" sz="3200" dirty="0"/>
              <a:t>that has access to a</a:t>
            </a:r>
            <a:r>
              <a:rPr lang="en-US" sz="3200" dirty="0">
                <a:latin typeface="+mj-lt"/>
                <a:cs typeface="Courier New" panose="02070309020205020404" pitchFamily="49" charset="0"/>
              </a:rPr>
              <a:t>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Date </a:t>
            </a:r>
            <a:r>
              <a:rPr lang="en-US" sz="3200" dirty="0" smtClean="0"/>
              <a:t>object </a:t>
            </a:r>
            <a:r>
              <a:rPr lang="en-US" sz="3200" dirty="0"/>
              <a:t>also has access to all public member variables and functions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Normally used for functions</a:t>
            </a:r>
          </a:p>
          <a:p>
            <a:pPr lvl="1"/>
            <a:r>
              <a:rPr lang="en-US" dirty="0" smtClean="0"/>
              <a:t>But not all functions</a:t>
            </a:r>
          </a:p>
          <a:p>
            <a:r>
              <a:rPr lang="en-US" dirty="0" smtClean="0"/>
              <a:t>Need to have at least one public member</a:t>
            </a:r>
          </a:p>
          <a:p>
            <a:pPr lvl="1"/>
            <a:r>
              <a:rPr lang="en-US" dirty="0" smtClean="0"/>
              <a:t>Why?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95405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12789</TotalTime>
  <Words>1100</Words>
  <Application>Microsoft Office PowerPoint</Application>
  <PresentationFormat>On-screen Show (4:3)</PresentationFormat>
  <Paragraphs>304</Paragraphs>
  <Slides>32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CMSC202  Computer Science II for Majors  Lecture 07 –  Classes and Objects (Continued)</vt:lpstr>
      <vt:lpstr>Last Class We Covered</vt:lpstr>
      <vt:lpstr>Any Questions from Last Time?</vt:lpstr>
      <vt:lpstr>Today’s Objectives</vt:lpstr>
      <vt:lpstr>Class Access Specifiers</vt:lpstr>
      <vt:lpstr>Access Specifiers</vt:lpstr>
      <vt:lpstr>Access Specifier Types</vt:lpstr>
      <vt:lpstr>Toy Syntax Example</vt:lpstr>
      <vt:lpstr>Public Access Specifier</vt:lpstr>
      <vt:lpstr>Private Access Specifier</vt:lpstr>
      <vt:lpstr>Protected Access Specifier</vt:lpstr>
      <vt:lpstr>Access Specifiers for Date Class</vt:lpstr>
      <vt:lpstr>Access Specifiers for Date Class</vt:lpstr>
      <vt:lpstr>Other Member Functions</vt:lpstr>
      <vt:lpstr>New Member Functions</vt:lpstr>
      <vt:lpstr>Member Function Types</vt:lpstr>
      <vt:lpstr>Member Function: Accessors</vt:lpstr>
      <vt:lpstr>Member Function: Mutators</vt:lpstr>
      <vt:lpstr>Mutator for SetMonth()</vt:lpstr>
      <vt:lpstr>Better Mutator for SetMonth()</vt:lpstr>
      <vt:lpstr>Member Function: Facilitators</vt:lpstr>
      <vt:lpstr>Date with Specifiers</vt:lpstr>
      <vt:lpstr>Constructors</vt:lpstr>
      <vt:lpstr>Constructors</vt:lpstr>
      <vt:lpstr>Constructor Syntax</vt:lpstr>
      <vt:lpstr>Constructor Definition</vt:lpstr>
      <vt:lpstr>Better Constructor Definition</vt:lpstr>
      <vt:lpstr>Best Constructor Definition</vt:lpstr>
      <vt:lpstr>Time for…</vt:lpstr>
      <vt:lpstr>Livecoding Exercise</vt:lpstr>
      <vt:lpstr>Designing a Class</vt:lpstr>
      <vt:lpstr>Announcements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Katie</cp:lastModifiedBy>
  <cp:revision>262</cp:revision>
  <dcterms:created xsi:type="dcterms:W3CDTF">2014-05-05T14:25:42Z</dcterms:created>
  <dcterms:modified xsi:type="dcterms:W3CDTF">2016-02-19T16:37:32Z</dcterms:modified>
</cp:coreProperties>
</file>